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0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E8"/>
    <a:srgbClr val="F5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86741"/>
  </p:normalViewPr>
  <p:slideViewPr>
    <p:cSldViewPr snapToGrid="0" snapToObjects="1">
      <p:cViewPr>
        <p:scale>
          <a:sx n="130" d="100"/>
          <a:sy n="130" d="100"/>
        </p:scale>
        <p:origin x="-17904" y="-23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comments/modernComment_100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6638AF7-F26D-1B47-9D25-A2D1CF1621E8}" authorId="{69476EAC-FB54-8C2F-AB79-40A1C2D50B41}" status="resolved" created="2022-04-08T18:27:18.02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7" creationId="{00000000-0000-0000-0000-000000000000}"/>
      <ac:txMk cp="870">
        <ac:context len="871" hash="1670197709"/>
      </ac:txMk>
    </ac:txMkLst>
    <p188:pos x="1884628" y="25225518"/>
    <p188:txBody>
      <a:bodyPr/>
      <a:lstStyle/>
      <a:p>
        <a:r>
          <a:rPr lang="en-US"/>
          <a:t>talk about where ROIs coming from</a:t>
        </a:r>
      </a:p>
    </p188:txBody>
  </p188:cm>
  <p188:cm id="{09CC5BAE-B770-9D49-A884-8E54538FA74F}" authorId="{69476EAC-FB54-8C2F-AB79-40A1C2D50B41}" status="resolved" created="2022-04-08T18:27:34.83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6" creationId="{00000000-0000-0000-0000-000000000000}"/>
      <ac:txMk cp="2">
        <ac:context len="2129" hash="3163755707"/>
      </ac:txMk>
    </ac:txMkLst>
    <p188:pos x="2416205" y="2808732"/>
    <p188:txBody>
      <a:bodyPr/>
      <a:lstStyle/>
      <a:p>
        <a:r>
          <a:rPr lang="en-US"/>
          <a:t>talk about where ROIs coming from</a:t>
        </a:r>
      </a:p>
    </p188:txBody>
  </p188:cm>
  <p188:cm id="{021EAD0B-C659-B248-AB4A-A729A469A9CD}" authorId="{69476EAC-FB54-8C2F-AB79-40A1C2D50B41}" status="resolved" created="2022-04-08T18:27:57.59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107" creationId="{00000000-0000-0000-0000-000000000000}"/>
      <ac:txMk cp="20">
        <ac:context len="21" hash="1060665517"/>
      </ac:txMk>
    </ac:txMkLst>
    <p188:pos x="11969381" y="1653670"/>
    <p188:txBody>
      <a:bodyPr/>
      <a:lstStyle/>
      <a:p>
        <a:r>
          <a:rPr lang="en-US"/>
          <a:t>where ROIs are coming from</a:t>
        </a:r>
      </a:p>
    </p188:txBody>
  </p188:cm>
  <p188:cm id="{2B696276-8E0F-4D48-B035-67C35C90F32E}" authorId="{69476EAC-FB54-8C2F-AB79-40A1C2D50B41}" status="resolved" created="2022-04-08T18:28:48.81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3" creationId="{2A2ACA97-6580-504E-903B-E4953F4405A5}"/>
    </ac:deMkLst>
    <p188:txBody>
      <a:bodyPr/>
      <a:lstStyle/>
      <a:p>
        <a:r>
          <a:rPr lang="en-US"/>
          <a:t>update these figures</a:t>
        </a:r>
      </a:p>
    </p188:txBody>
  </p188:cm>
  <p188:cm id="{2FD2284E-849C-8F49-8BCB-BAD673BC80DC}" authorId="{69476EAC-FB54-8C2F-AB79-40A1C2D50B41}" created="2022-04-08T18:30:52.42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3" creationId="{2A2ACA97-6580-504E-903B-E4953F4405A5}"/>
    </ac:deMkLst>
    <p188:txBody>
      <a:bodyPr/>
      <a:lstStyle/>
      <a:p>
        <a:r>
          <a:rPr lang="en-US"/>
          <a:t>exploratory ROI-ROI analyses + post-hoc comparisons</a:t>
        </a:r>
      </a:p>
    </p188:txBody>
  </p188:cm>
  <p188:cm id="{DDBBFE11-B0EE-5B4C-BFAA-40B3C8E0F9C0}" authorId="{69476EAC-FB54-8C2F-AB79-40A1C2D50B41}" created="2022-04-08T18:49:09.35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picMk id="1032" creationId="{B89A4925-A97A-324D-BB16-A33AB721AE0D}"/>
    </ac:deMkLst>
    <p188:txBody>
      <a:bodyPr/>
      <a:lstStyle/>
      <a:p>
        <a:r>
          <a:rPr lang="en-US"/>
          <a:t>update plot</a:t>
        </a:r>
      </a:p>
    </p188:txBody>
  </p188:cm>
  <p188:cm id="{2697B28F-E978-0241-B85E-FF12CAA025FB}" authorId="{69476EAC-FB54-8C2F-AB79-40A1C2D50B41}" created="2022-04-08T18:51:59.80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6" creationId="{00000000-0000-0000-0000-000000000000}"/>
      <ac:txMk cp="36" len="5">
        <ac:context len="2129" hash="3163755707"/>
      </ac:txMk>
    </ac:txMkLst>
    <p188:pos x="1832482" y="22594855"/>
    <p188:txBody>
      <a:bodyPr/>
      <a:lstStyle/>
      <a:p>
        <a:r>
          <a:rPr lang="en-US"/>
          <a:t>summary of results</a:t>
        </a:r>
      </a:p>
    </p188:txBody>
  </p188:cm>
  <p188:cm id="{3BE1749F-B03D-EA45-82DB-4644936EB51B}" authorId="{8443ED59-20C7-4FDF-8DCA-8A14D1AA1C8C}" created="2022-04-11T12:55:02.67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6"/>
      <ac:spMk id="87" creationId="{00000000-0000-0000-0000-000000000000}"/>
    </ac:deMkLst>
    <p188:txBody>
      <a:bodyPr/>
      <a:lstStyle/>
      <a:p>
        <a:r>
          <a:rPr lang="en-US"/>
          <a:t>more specific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secondary analysis, I looked at a data set in which 18 cognitively healthy older adults completed an fMRI music listening task in which they listened to either self-selected or other-selected music. For each stimulus heard in the scanner, I calculated song-specific age, a measure of how old participants were when a specific song was released. Because this sometimes leads to negative ages, I also conducted follow-up interviews in which I asked participants to self-report when they first heard these songs. I then categorized these songs based on SSA per participant: Childhood (0-11), Adolescence (12-18), Young Adulthood (19-25) and Adulthood (26-45)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Music from listeners’ adolescence &amp; young adulthood showed activation in auditory areas (STG, PT)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Calibri"/>
              </a:rPr>
              <a:t>Mu</a:t>
            </a:r>
            <a:r>
              <a:rPr lang="en-US" sz="11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sic </a:t>
            </a:r>
            <a:r>
              <a:rPr lang="en-US" sz="11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heard during adolescence showed functional connectivity with auditory (MTG, STG) and reward areas (ventral &amp; dorsal striatum, insula, orbitofrontal cortex)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Whereas both childhood and adolescent music elicited functional connectivity with auditory areas (STG, HG), childhood music displayed connectivity with dorsal striatum, adolescent music did so with the </a:t>
            </a:r>
            <a:r>
              <a:rPr lang="en-US" sz="1100" kern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ventral striatum</a:t>
            </a:r>
            <a:endParaRPr lang="en-US" sz="110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VOXEL HEIGHT CLUSTER SIZE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994662" y="9574541"/>
            <a:ext cx="37856160" cy="1597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994662" y="25701001"/>
            <a:ext cx="37856160" cy="8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11/nyas.14241" TargetMode="External"/><Relationship Id="rId13" Type="http://schemas.openxmlformats.org/officeDocument/2006/relationships/image" Target="../media/image4.png"/><Relationship Id="rId18" Type="http://schemas.openxmlformats.org/officeDocument/2006/relationships/image" Target="../media/image9.png"/><Relationship Id="rId26" Type="http://schemas.openxmlformats.org/officeDocument/2006/relationships/image" Target="../media/image17.jpg"/><Relationship Id="rId3" Type="http://schemas.microsoft.com/office/2018/10/relationships/comments" Target="../comments/modernComment_100_0.xml"/><Relationship Id="rId21" Type="http://schemas.openxmlformats.org/officeDocument/2006/relationships/image" Target="../media/image12.png"/><Relationship Id="rId7" Type="http://schemas.openxmlformats.org/officeDocument/2006/relationships/hyperlink" Target="https://doi.org/10.1016/j.dcn.2015.12.006" TargetMode="External"/><Relationship Id="rId12" Type="http://schemas.openxmlformats.org/officeDocument/2006/relationships/image" Target="../media/image3.png"/><Relationship Id="rId17" Type="http://schemas.openxmlformats.org/officeDocument/2006/relationships/image" Target="../media/image8.jp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.jpg"/><Relationship Id="rId20" Type="http://schemas.openxmlformats.org/officeDocument/2006/relationships/image" Target="../media/image11.jp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x.doi.org/10.1037/a0012955" TargetMode="External"/><Relationship Id="rId11" Type="http://schemas.openxmlformats.org/officeDocument/2006/relationships/image" Target="../media/image2.png"/><Relationship Id="rId24" Type="http://schemas.openxmlformats.org/officeDocument/2006/relationships/image" Target="../media/image15.png"/><Relationship Id="rId5" Type="http://schemas.openxmlformats.org/officeDocument/2006/relationships/hyperlink" Target="https://doi.org/10.1016/j.dr.2007.08.003" TargetMode="External"/><Relationship Id="rId15" Type="http://schemas.openxmlformats.org/officeDocument/2006/relationships/image" Target="../media/image6.jpg"/><Relationship Id="rId23" Type="http://schemas.openxmlformats.org/officeDocument/2006/relationships/image" Target="../media/image14.png"/><Relationship Id="rId28" Type="http://schemas.openxmlformats.org/officeDocument/2006/relationships/image" Target="../media/image19.jpg"/><Relationship Id="rId10" Type="http://schemas.openxmlformats.org/officeDocument/2006/relationships/image" Target="../media/image1.png"/><Relationship Id="rId19" Type="http://schemas.openxmlformats.org/officeDocument/2006/relationships/image" Target="../media/image10.jpg"/><Relationship Id="rId4" Type="http://schemas.openxmlformats.org/officeDocument/2006/relationships/hyperlink" Target="https://doi.org/10.3758/BF03211330" TargetMode="External"/><Relationship Id="rId9" Type="http://schemas.openxmlformats.org/officeDocument/2006/relationships/hyperlink" Target="https://doi.org/10.1017/S0140525X20000333" TargetMode="External"/><Relationship Id="rId14" Type="http://schemas.openxmlformats.org/officeDocument/2006/relationships/image" Target="../media/image5.jpg"/><Relationship Id="rId22" Type="http://schemas.openxmlformats.org/officeDocument/2006/relationships/image" Target="../media/image13.png"/><Relationship Id="rId27" Type="http://schemas.openxmlformats.org/officeDocument/2006/relationships/image" Target="../media/image18.jpg"/><Relationship Id="rId30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707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-60592" y="13145"/>
            <a:ext cx="43886478" cy="6208593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C0000"/>
              </a:gs>
              <a:gs pos="100000">
                <a:srgbClr val="CE0000"/>
              </a:gs>
            </a:gsLst>
            <a:lin ang="1620000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54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3" y="7933594"/>
            <a:ext cx="13877365" cy="3001248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may differ in its functional connectivity patterns from that outside this time period, potentially providing neuroscientific insight into the development of lifelong musical preferences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improved reward learning in adolescence that persists across the lifespan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Development of the social brain in adolescents may also account for these effects, consistent with the Music for Social Bonding hypothesis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 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https://doi.org/10.3758/BF03211330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https://doi.org/10.1016/j.dr.2007.08.003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http://dx.doi.org/10.1037/a0012955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https://doi.org/10.1016/j.dcn.2015.12.006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https://doi.org/10.1111/nyas.14241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https://doi.org/10.1017/S0140525X20000333</a:t>
            </a:r>
            <a:endParaRPr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Grammy Foundation, NSF-CAREER 1945436, NSF-STTR 2014870, and Kim and Glenn Campbell Foundation.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7993350"/>
            <a:ext cx="13877365" cy="299542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were preprocessed and analyzed using SPM12 (Statistical Parametric Mapping) software and the CONN Toolbox.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</a:t>
            </a:r>
            <a:r>
              <a:rPr lang="en-US" sz="3200" dirty="0" err="1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as defined by the CONN toolbox, derived from the Human Connectome Project, and the anterior Insula as defined by previous work (CITATION)</a:t>
            </a: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used Reward and Auditory Networks defined by previous work in our lab (CITATION), along with the two previous ROIs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344707" y="2944337"/>
            <a:ext cx="3314379" cy="307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A picture containing drawing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500644" y="2944337"/>
            <a:ext cx="3908614" cy="283581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645458" y="6591301"/>
            <a:ext cx="13877365" cy="140204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42188" y="26916237"/>
            <a:ext cx="13877365" cy="139783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342188" y="33532697"/>
            <a:ext cx="13877365" cy="1618488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302709" y="16801271"/>
            <a:ext cx="13935472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5004042" y="16367900"/>
            <a:ext cx="13877365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42538" y="25012941"/>
            <a:ext cx="13877365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5111863" y="24140552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47416" y="7993349"/>
            <a:ext cx="13877365" cy="299527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and young adulthood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population recalls more autobiographical memories in response to music from this time and show lifelong preferences for this music: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disproportionate maturation of subcortical limbic regions compared to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frontocortical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regions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auditory and dopaminergic reward systems interact, facilitated by the anterior insula: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Taken together, increased preference for music from one’s adolescence might, in part, reflect increased connectivity between the mPFC and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VStr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that persists across the lifespan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outlined trajectory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10/18 participants completed a follow-up interview in which they reported when they thought they first heard familiar clips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656" y="20611627"/>
            <a:ext cx="8339013" cy="512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0" y="16999113"/>
            <a:ext cx="8444001" cy="18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8950842" y="21085269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9038106" y="18155123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32528" y="18638364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459150" y="21655553"/>
            <a:ext cx="13135396" cy="2312343"/>
          </a:xfrm>
          <a:prstGeom prst="rect">
            <a:avLst/>
          </a:prstGeom>
        </p:spPr>
      </p:pic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E08EAF82-3AC8-3B4C-8D75-33CEF6D309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717519" y="24025311"/>
            <a:ext cx="2641708" cy="6346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9601548" y="34405040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8D2C885-E7A1-0740-9F89-D04BA30557D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56326" y="34989815"/>
            <a:ext cx="10616000" cy="1874520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2ACA97-6580-504E-903B-E4953F4405A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5828" r="2616" b="49435"/>
          <a:stretch/>
        </p:blipFill>
        <p:spPr>
          <a:xfrm>
            <a:off x="29374832" y="19146091"/>
            <a:ext cx="13679910" cy="3532115"/>
          </a:xfrm>
          <a:prstGeom prst="rect">
            <a:avLst/>
          </a:prstGeom>
        </p:spPr>
      </p:pic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302709" y="6539574"/>
            <a:ext cx="13943033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Auditory Network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E562D72-841E-704E-B7B1-9E8B04E2B0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56326" y="27199322"/>
            <a:ext cx="10494046" cy="1869942"/>
          </a:xfrm>
          <a:prstGeom prst="rect">
            <a:avLst/>
          </a:prstGeom>
        </p:spPr>
      </p:pic>
      <p:pic>
        <p:nvPicPr>
          <p:cNvPr id="37" name="Picture 36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FA7AD4F1-5A31-8C4A-BB16-712D3C87F21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135566" y="29905537"/>
            <a:ext cx="10494046" cy="18699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9601547" y="29232484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19601549" y="26595698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178139" y="32029569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 (19-25)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52136" y="29528009"/>
            <a:ext cx="13877365" cy="1410555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1306286" y="30741548"/>
            <a:ext cx="11223990" cy="34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04042" y="6587047"/>
            <a:ext cx="13877365" cy="1410555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fMRI 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847820" y="12838010"/>
            <a:ext cx="3565221" cy="1995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68232" y="12845033"/>
            <a:ext cx="3565221" cy="1995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581785" y="21632053"/>
            <a:ext cx="3565222" cy="19956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33723" y="11036595"/>
            <a:ext cx="6883821" cy="4380614"/>
          </a:xfrm>
          <a:prstGeom prst="rect">
            <a:avLst/>
          </a:prstGeom>
        </p:spPr>
      </p:pic>
      <p:sp>
        <p:nvSpPr>
          <p:cNvPr id="44" name="Google Shape;165;p1">
            <a:extLst>
              <a:ext uri="{FF2B5EF4-FFF2-40B4-BE49-F238E27FC236}">
                <a16:creationId xmlns:a16="http://schemas.microsoft.com/office/drawing/2014/main" id="{DE53BB4C-C034-A644-A7BC-F6C511C15C8C}"/>
              </a:ext>
            </a:extLst>
          </p:cNvPr>
          <p:cNvSpPr/>
          <p:nvPr/>
        </p:nvSpPr>
        <p:spPr>
          <a:xfrm>
            <a:off x="14971207" y="32834464"/>
            <a:ext cx="13943033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168;p1">
            <a:extLst>
              <a:ext uri="{FF2B5EF4-FFF2-40B4-BE49-F238E27FC236}">
                <a16:creationId xmlns:a16="http://schemas.microsoft.com/office/drawing/2014/main" id="{5206588C-8F42-9A49-9435-F949F6199629}"/>
              </a:ext>
            </a:extLst>
          </p:cNvPr>
          <p:cNvSpPr txBox="1"/>
          <p:nvPr/>
        </p:nvSpPr>
        <p:spPr>
          <a:xfrm>
            <a:off x="15135566" y="37093657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0ED8432-F119-4A4C-ABC5-0B2403A32E8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544213" y="8588593"/>
            <a:ext cx="10717115" cy="189237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FBB3398-85FB-FA4E-8D73-6C5169B776C0}"/>
              </a:ext>
            </a:extLst>
          </p:cNvPr>
          <p:cNvSpPr txBox="1"/>
          <p:nvPr/>
        </p:nvSpPr>
        <p:spPr>
          <a:xfrm>
            <a:off x="32133713" y="8084918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ACCAEC5-F4F8-E649-836D-8D7C3B78CB9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501628" y="11011114"/>
            <a:ext cx="10717121" cy="189237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86B6244-366B-0241-BD37-8A3884655469}"/>
              </a:ext>
            </a:extLst>
          </p:cNvPr>
          <p:cNvSpPr txBox="1"/>
          <p:nvPr/>
        </p:nvSpPr>
        <p:spPr>
          <a:xfrm>
            <a:off x="32133714" y="10391928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BFF19F8-CCFE-2442-B8BA-0B2067B0F72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9544213" y="13428745"/>
            <a:ext cx="10717115" cy="189237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511C42-A5D1-BE4C-B9A8-E0F078A998DC}"/>
              </a:ext>
            </a:extLst>
          </p:cNvPr>
          <p:cNvSpPr txBox="1"/>
          <p:nvPr/>
        </p:nvSpPr>
        <p:spPr>
          <a:xfrm>
            <a:off x="32138702" y="12859829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54" name="Google Shape;168;p1">
            <a:extLst>
              <a:ext uri="{FF2B5EF4-FFF2-40B4-BE49-F238E27FC236}">
                <a16:creationId xmlns:a16="http://schemas.microsoft.com/office/drawing/2014/main" id="{C84254FE-A767-C349-A349-52E4DAC59D7C}"/>
              </a:ext>
            </a:extLst>
          </p:cNvPr>
          <p:cNvSpPr txBox="1"/>
          <p:nvPr/>
        </p:nvSpPr>
        <p:spPr>
          <a:xfrm>
            <a:off x="29360668" y="15907135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42677-0810-7348-A0F2-EDB4CE6148A6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806" t="1347" r="36806" b="-1347"/>
          <a:stretch/>
        </p:blipFill>
        <p:spPr>
          <a:xfrm>
            <a:off x="25994408" y="34610124"/>
            <a:ext cx="2599222" cy="2478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9A76A-5F7B-3C45-A870-281ABED6E25F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7969" t="869" r="37505" b="-869"/>
          <a:stretch/>
        </p:blipFill>
        <p:spPr>
          <a:xfrm>
            <a:off x="25779426" y="27528229"/>
            <a:ext cx="3214802" cy="32986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D227AF-E425-D34B-AE37-0B804550843C}"/>
              </a:ext>
            </a:extLst>
          </p:cNvPr>
          <p:cNvSpPr/>
          <p:nvPr/>
        </p:nvSpPr>
        <p:spPr>
          <a:xfrm>
            <a:off x="25782984" y="30922122"/>
            <a:ext cx="1669308" cy="1525162"/>
          </a:xfrm>
          <a:prstGeom prst="ellipse">
            <a:avLst/>
          </a:prstGeom>
          <a:solidFill>
            <a:srgbClr val="6161E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3442C8-6F6C-C64E-9359-98A61DA45E75}"/>
              </a:ext>
            </a:extLst>
          </p:cNvPr>
          <p:cNvSpPr/>
          <p:nvPr/>
        </p:nvSpPr>
        <p:spPr>
          <a:xfrm>
            <a:off x="27091935" y="30917350"/>
            <a:ext cx="1669308" cy="1525162"/>
          </a:xfrm>
          <a:prstGeom prst="ellipse">
            <a:avLst/>
          </a:prstGeom>
          <a:solidFill>
            <a:srgbClr val="F5000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C4D7C-0B8A-DC4B-956D-F140A39251FC}"/>
              </a:ext>
            </a:extLst>
          </p:cNvPr>
          <p:cNvSpPr txBox="1"/>
          <p:nvPr/>
        </p:nvSpPr>
        <p:spPr>
          <a:xfrm>
            <a:off x="27557004" y="31518013"/>
            <a:ext cx="1463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Adolescence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8A1D83-8AAC-E143-844B-38026AFF2755}"/>
              </a:ext>
            </a:extLst>
          </p:cNvPr>
          <p:cNvSpPr txBox="1"/>
          <p:nvPr/>
        </p:nvSpPr>
        <p:spPr>
          <a:xfrm>
            <a:off x="25878322" y="31530404"/>
            <a:ext cx="114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Childhood</a:t>
            </a: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1191</Words>
  <Application>Microsoft Macintosh PowerPoint</Application>
  <PresentationFormat>Custom</PresentationFormat>
  <Paragraphs>169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Nicholas Kathios</cp:lastModifiedBy>
  <cp:revision>28</cp:revision>
  <dcterms:created xsi:type="dcterms:W3CDTF">2021-02-08T14:55:12Z</dcterms:created>
  <dcterms:modified xsi:type="dcterms:W3CDTF">2022-04-12T02:03:43Z</dcterms:modified>
</cp:coreProperties>
</file>